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media/image40.tif" ContentType="image/tif"/>
  <Override PartName="/ppt/media/image41.tif" ContentType="image/ti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400"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3"/>
    <p:restoredTop sz="82404"/>
  </p:normalViewPr>
  <p:slideViewPr>
    <p:cSldViewPr snapToGrid="0" snapToObjects="1">
      <p:cViewPr>
        <p:scale>
          <a:sx n="93" d="100"/>
          <a:sy n="93" d="100"/>
        </p:scale>
        <p:origin x="4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projecteuclid.org/handle/euclid.bam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try to use it pejoratively, e.g., dynamic smell emanating from locker room. :) </a:t>
            </a:r>
          </a:p>
          <a:p>
            <a:pPr>
              <a:buClr>
                <a:srgbClr val="000000"/>
              </a:buClr>
              <a:buFont typeface="Lucida Sans"/>
            </a:pPr>
            <a:r>
              <a:rPr dirty="0"/>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dirty="0"/>
          </a:p>
          <a:p>
            <a:pPr>
              <a:buClr>
                <a:srgbClr val="000000"/>
              </a:buClr>
              <a:buFont typeface="Lucida Sans"/>
            </a:pPr>
            <a:r>
              <a:rPr dirty="0"/>
              <a:t>Secretary of Defense = Charles Wilson</a:t>
            </a:r>
          </a:p>
          <a:p>
            <a:pPr>
              <a:buClr>
                <a:srgbClr val="000000"/>
              </a:buClr>
              <a:buFont typeface="Lucida Sans"/>
            </a:pPr>
            <a:r>
              <a:rPr dirty="0"/>
              <a:t>Bellman was at RAND working for Air Force</a:t>
            </a:r>
          </a:p>
          <a:p>
            <a:pPr>
              <a:buClr>
                <a:srgbClr val="000000"/>
              </a:buClr>
              <a:buFont typeface="Lucida Sans"/>
            </a:pPr>
            <a:endParaRPr dirty="0"/>
          </a:p>
          <a:p>
            <a:pPr>
              <a:buClr>
                <a:srgbClr val="000000"/>
              </a:buClr>
              <a:buFont typeface="Lucida Sans"/>
            </a:pPr>
            <a:r>
              <a:rPr dirty="0"/>
              <a:t>The theory of dynamic programming. </a:t>
            </a:r>
            <a:r>
              <a:rPr dirty="0">
                <a:hlinkClick r:id="rId3"/>
              </a:rPr>
              <a:t>Bull. Amer. Math. Soc.</a:t>
            </a:r>
            <a:r>
              <a:rPr dirty="0"/>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extLst>
      <p:ext uri="{BB962C8B-B14F-4D97-AF65-F5344CB8AC3E}">
        <p14:creationId xmlns:p14="http://schemas.microsoft.com/office/powerpoint/2010/main" val="268326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image" Target="../media/image23.jpeg"/><Relationship Id="rId13" Type="http://schemas.openxmlformats.org/officeDocument/2006/relationships/image" Target="../media/image24.jpeg"/><Relationship Id="rId14" Type="http://schemas.openxmlformats.org/officeDocument/2006/relationships/image" Target="../media/image25.jpeg"/><Relationship Id="rId15" Type="http://schemas.openxmlformats.org/officeDocument/2006/relationships/image" Target="../media/image26.jpeg"/><Relationship Id="rId16" Type="http://schemas.openxmlformats.org/officeDocument/2006/relationships/image" Target="../media/image27.jpeg"/><Relationship Id="rId17" Type="http://schemas.openxmlformats.org/officeDocument/2006/relationships/image" Target="../media/image28.jpeg"/><Relationship Id="rId18" Type="http://schemas.openxmlformats.org/officeDocument/2006/relationships/image" Target="../media/image29.jpeg"/><Relationship Id="rId19" Type="http://schemas.openxmlformats.org/officeDocument/2006/relationships/image" Target="../media/image30.jpeg"/><Relationship Id="rId2" Type="http://schemas.openxmlformats.org/officeDocument/2006/relationships/image" Target="../media/image13.jpeg"/><Relationship Id="rId20" Type="http://schemas.openxmlformats.org/officeDocument/2006/relationships/image" Target="../media/image31.jpeg"/><Relationship Id="rId21" Type="http://schemas.openxmlformats.org/officeDocument/2006/relationships/image" Target="../media/image32.jpeg"/><Relationship Id="rId22" Type="http://schemas.openxmlformats.org/officeDocument/2006/relationships/image" Target="../media/image33.png"/><Relationship Id="rId23" Type="http://schemas.openxmlformats.org/officeDocument/2006/relationships/image" Target="../media/image65.pn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oleObject" Target="../embeddings/oleObject1.bin"/><Relationship Id="rId4" Type="http://schemas.openxmlformats.org/officeDocument/2006/relationships/image" Target="../media/image6.wmf"/><Relationship Id="rId5" Type="http://schemas.openxmlformats.org/officeDocument/2006/relationships/image" Target="../media/image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40.tif"/><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1.ti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oleObject" Target="../embeddings/oleObject2.bin"/><Relationship Id="rId4" Type="http://schemas.openxmlformats.org/officeDocument/2006/relationships/image" Target="../media/image7.wmf"/><Relationship Id="rId5" Type="http://schemas.openxmlformats.org/officeDocument/2006/relationships/oleObject" Target="../embeddings/oleObject3.bin"/><Relationship Id="rId6" Type="http://schemas.openxmlformats.org/officeDocument/2006/relationships/image" Target="../media/image8.wmf"/><Relationship Id="rId7" Type="http://schemas.openxmlformats.org/officeDocument/2006/relationships/image" Target="../media/image6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png"/><Relationship Id="rId5"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hyperlink" Target="https://creativecommons.org/licenses/by-sa/2.5/" TargetMode="External"/><Relationship Id="rId5"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10" Type="http://schemas.openxmlformats.org/officeDocument/2006/relationships/image" Target="../media/image63.png"/><Relationship Id="rId11" Type="http://schemas.openxmlformats.org/officeDocument/2006/relationships/image" Target="../media/image65.png"/><Relationship Id="rId2" Type="http://schemas.openxmlformats.org/officeDocument/2006/relationships/image" Target="../media/image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5.png"/><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pic>
        <p:nvPicPr>
          <p:cNvPr id="5" name="Picture 4"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rPr dirty="0"/>
              <a:t>Bellman. </a:t>
            </a:r>
            <a:r>
              <a:rPr dirty="0">
                <a:solidFill>
                  <a:srgbClr val="000000"/>
                </a:solidFill>
              </a:rPr>
              <a:t>Pioneered the systematic study of dynamic programming in 1950s.</a:t>
            </a:r>
          </a:p>
          <a:p>
            <a:br>
              <a:rPr dirty="0">
                <a:solidFill>
                  <a:srgbClr val="000000"/>
                </a:solidFill>
              </a:rPr>
            </a:br>
            <a:r>
              <a:rPr dirty="0"/>
              <a:t>Etymology.</a:t>
            </a:r>
          </a:p>
          <a:p>
            <a:pPr lvl="1"/>
            <a:r>
              <a:rPr dirty="0"/>
              <a:t>Dynamic programming = planning over time.</a:t>
            </a:r>
          </a:p>
          <a:p>
            <a:pPr lvl="1"/>
            <a:r>
              <a:rPr dirty="0"/>
              <a:t>Secretary of Defense had pathological fear of mathematical research.</a:t>
            </a:r>
          </a:p>
          <a:p>
            <a:pPr lvl="1"/>
            <a:r>
              <a:rPr dirty="0"/>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pic>
        <p:nvPicPr>
          <p:cNvPr id="108" name="Picture 107"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pic>
        <p:nvPicPr>
          <p:cNvPr id="116" name="Picture 115"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pic>
        <p:nvPicPr>
          <p:cNvPr id="141" name="Picture 140" descr="temp.png"/>
          <p:cNvPicPr>
            <a:picLocks noChangeAspect="1"/>
          </p:cNvPicPr>
          <p:nvPr/>
        </p:nvPicPr>
        <p:blipFill>
          <a:blip r:embed="rId23"/>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rPr dirty="0"/>
              <a:t>weighted interval scheduling</a:t>
            </a:r>
          </a:p>
          <a:p>
            <a:pPr lvl="1"/>
            <a:r>
              <a:rPr dirty="0"/>
              <a:t>segmented least squares</a:t>
            </a:r>
          </a:p>
          <a:p>
            <a:pPr lvl="1"/>
            <a:r>
              <a:rPr dirty="0"/>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pic>
        <p:nvPicPr>
          <p:cNvPr id="148" name="Picture 147"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pic>
        <p:nvPicPr>
          <p:cNvPr id="196" name="Picture 195"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41" name="Picture 240"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pic>
        <p:nvPicPr>
          <p:cNvPr id="284" name="Picture 28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1</a:t>
              </a:r>
              <a:endParaRPr dirty="0"/>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pic>
        <p:nvPicPr>
          <p:cNvPr id="284" name="Picture 2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358215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pic>
        <p:nvPicPr>
          <p:cNvPr id="296" name="Picture 295"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04" name="Picture 303"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2" name="Object 1"/>
                      <p:cNvPicPr>
                        <a:picLocks noChangeAspect="1" noChangeArrowheads="1"/>
                      </p:cNvPicPr>
                      <p:nvPr/>
                    </p:nvPicPr>
                    <p:blipFill>
                      <a:blip r:embed="rId4"/>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2" name="Picture 7171"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313" name="Picture 312"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pic>
        <p:nvPicPr>
          <p:cNvPr id="372" name="Picture 371"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pic>
        <p:nvPicPr>
          <p:cNvPr id="383" name="Picture 382"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388" name="Picture 387"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pic>
        <p:nvPicPr>
          <p:cNvPr id="397" name="Picture 396"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409" name="Picture 408"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rPr dirty="0"/>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dirty="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pic>
        <p:nvPicPr>
          <p:cNvPr id="425" name="Picture 424" descr="temp.png"/>
          <p:cNvPicPr>
            <a:picLocks noChangeAspect="1"/>
          </p:cNvPicPr>
          <p:nvPr/>
        </p:nvPicPr>
        <p:blipFill>
          <a:blip r:embed="rId7"/>
          <a:stretch>
            <a:fillRect/>
          </a:stretch>
        </p:blipFill>
        <p:spPr>
          <a:xfrm>
            <a:off x="8092440" y="-256032"/>
            <a:ext cx="914400" cy="9144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37" name="Picture 436"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rPr dirty="0"/>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pic>
        <p:nvPicPr>
          <p:cNvPr id="450" name="Picture 449"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rPr dirty="0"/>
              <a:t>Def.  </a:t>
            </a:r>
            <a:r>
              <a:rPr i="1" dirty="0">
                <a:solidFill>
                  <a:srgbClr val="000000"/>
                </a:solidFill>
                <a:latin typeface="Times"/>
                <a:ea typeface="Times"/>
                <a:cs typeface="Times"/>
                <a:sym typeface="Times"/>
              </a:rPr>
              <a:t>OPT</a:t>
            </a:r>
            <a:r>
              <a:rPr spc="240" dirty="0">
                <a:solidFill>
                  <a:srgbClr val="000000"/>
                </a:solidFill>
                <a:latin typeface="Times"/>
                <a:ea typeface="Times"/>
                <a:cs typeface="Times"/>
                <a:sym typeface="Times"/>
              </a:rPr>
              <a:t>(</a:t>
            </a:r>
            <a:r>
              <a:rPr i="1" spc="240" dirty="0" err="1">
                <a:solidFill>
                  <a:srgbClr val="000000"/>
                </a:solidFill>
                <a:latin typeface="Times"/>
                <a:ea typeface="Times"/>
                <a:cs typeface="Times"/>
                <a:sym typeface="Times"/>
              </a:rPr>
              <a:t>i</a:t>
            </a:r>
            <a:r>
              <a:rPr dirty="0">
                <a:solidFill>
                  <a:srgbClr val="000000"/>
                </a:solidFill>
                <a:latin typeface="Times"/>
                <a:ea typeface="Times"/>
                <a:cs typeface="Times"/>
                <a:sym typeface="Times"/>
              </a:rPr>
              <a:t>) = </a:t>
            </a:r>
            <a:r>
              <a:rPr dirty="0">
                <a:solidFill>
                  <a:srgbClr val="000000"/>
                </a:solidFill>
              </a:rPr>
              <a:t>max sum of any subarray of </a:t>
            </a:r>
            <a:r>
              <a:rPr i="1" dirty="0">
                <a:solidFill>
                  <a:srgbClr val="000000"/>
                </a:solidFill>
                <a:latin typeface="Times"/>
                <a:ea typeface="Times"/>
                <a:cs typeface="Times"/>
                <a:sym typeface="Times"/>
              </a:rPr>
              <a:t>x</a:t>
            </a:r>
            <a:r>
              <a:rPr dirty="0">
                <a:solidFill>
                  <a:srgbClr val="000000"/>
                </a:solidFill>
              </a:rPr>
              <a:t> whose rightmost</a:t>
            </a:r>
            <a:br>
              <a:rPr dirty="0">
                <a:solidFill>
                  <a:srgbClr val="000000"/>
                </a:solidFill>
              </a:rPr>
            </a:br>
            <a:r>
              <a:rPr dirty="0">
                <a:solidFill>
                  <a:srgbClr val="000000"/>
                </a:solidFill>
              </a:rPr>
              <a:t>        index is </a:t>
            </a:r>
            <a:r>
              <a:rPr i="1" dirty="0" err="1">
                <a:solidFill>
                  <a:srgbClr val="000000"/>
                </a:solidFill>
                <a:latin typeface="Times"/>
                <a:ea typeface="Times"/>
                <a:cs typeface="Times"/>
                <a:sym typeface="Times"/>
              </a:rPr>
              <a:t>i</a:t>
            </a:r>
            <a:r>
              <a:rPr dirty="0">
                <a:solidFill>
                  <a:srgbClr val="000000"/>
                </a:solidFill>
              </a:rPr>
              <a:t>.</a:t>
            </a:r>
          </a:p>
          <a:p>
            <a:br>
              <a:rPr dirty="0">
                <a:solidFill>
                  <a:srgbClr val="000000"/>
                </a:solidFill>
              </a:rPr>
            </a:br>
            <a:r>
              <a:rPr dirty="0"/>
              <a:t>Goal.</a:t>
            </a:r>
            <a:endParaRPr dirty="0">
              <a:solidFill>
                <a:srgbClr val="000000"/>
              </a:solidFill>
            </a:endParaRPr>
          </a:p>
          <a:p>
            <a:br>
              <a:rPr dirty="0"/>
            </a:br>
            <a:r>
              <a:rPr dirty="0"/>
              <a:t>Bellman equation.</a:t>
            </a:r>
            <a:endParaRPr dirty="0">
              <a:solidFill>
                <a:srgbClr val="000000"/>
              </a:solidFill>
              <a:latin typeface="Times"/>
              <a:ea typeface="Times"/>
              <a:cs typeface="Times"/>
              <a:sym typeface="Times"/>
            </a:endParaRPr>
          </a:p>
          <a:p>
            <a:br>
              <a:rPr dirty="0">
                <a:solidFill>
                  <a:srgbClr val="000000"/>
                </a:solidFill>
                <a:latin typeface="Times"/>
                <a:ea typeface="Times"/>
                <a:cs typeface="Times"/>
                <a:sym typeface="Times"/>
              </a:rPr>
            </a:br>
            <a:br>
              <a:rPr dirty="0"/>
            </a:br>
            <a:r>
              <a:rPr dirty="0"/>
              <a:t>Running time.  </a:t>
            </a:r>
            <a:r>
              <a:rPr i="1" spc="96"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pic>
        <p:nvPicPr>
          <p:cNvPr id="465" name="Picture 464" descr="temp.png"/>
          <p:cNvPicPr>
            <a:picLocks noChangeAspect="1"/>
          </p:cNvPicPr>
          <p:nvPr/>
        </p:nvPicPr>
        <p:blipFill>
          <a:blip r:embed="rId7"/>
          <a:stretch>
            <a:fillRect/>
          </a:stretch>
        </p:blipFill>
        <p:spPr>
          <a:xfrm>
            <a:off x="8092440" y="-256032"/>
            <a:ext cx="914400" cy="9144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name="Equation" r:id="rId5" imgW="2209680" imgH="444240" progId="Equation.DSMT4">
                  <p:embed/>
                </p:oleObj>
              </mc:Choice>
              <mc:Fallback>
                <p:oleObj name="Equation" r:id="rId5" imgW="2209680" imgH="444240" progId="Equation.DSMT4">
                  <p:embed/>
                  <p:pic>
                    <p:nvPicPr>
                      <p:cNvPr id="6" name="Object 5"/>
                      <p:cNvPicPr>
                        <a:picLocks noChangeAspect="1" noChangeArrowheads="1"/>
                      </p:cNvPicPr>
                      <p:nvPr/>
                    </p:nvPicPr>
                    <p:blipFill>
                      <a:blip r:embed="rId6"/>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6" name="Picture 8195" descr="temp.png"/>
          <p:cNvPicPr>
            <a:picLocks noChangeAspect="1"/>
          </p:cNvPicPr>
          <p:nvPr/>
        </p:nvPicPr>
        <p:blipFill>
          <a:blip r:embed="rId7"/>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pic>
        <p:nvPicPr>
          <p:cNvPr id="477" name="Picture 476"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pic>
        <p:nvPicPr>
          <p:cNvPr id="499" name="Picture 498" descr="temp.png"/>
          <p:cNvPicPr>
            <a:picLocks noChangeAspect="1"/>
          </p:cNvPicPr>
          <p:nvPr/>
        </p:nvPicPr>
        <p:blipFill>
          <a:blip r:embed="rId8"/>
          <a:stretch>
            <a:fillRect/>
          </a:stretch>
        </p:blipFill>
        <p:spPr>
          <a:xfrm>
            <a:off x="8092440" y="-256032"/>
            <a:ext cx="914400" cy="9144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pic>
        <p:nvPicPr>
          <p:cNvPr id="508" name="Picture 507"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pic>
        <p:nvPicPr>
          <p:cNvPr id="535" name="Picture 534"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582" name="Picture 581"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rPr dirty="0"/>
              <a:t>Segmented least squares</a:t>
            </a:r>
          </a:p>
        </p:txBody>
      </p:sp>
      <p:sp>
        <p:nvSpPr>
          <p:cNvPr id="585" name="Segmented least squares.…"/>
          <p:cNvSpPr txBox="1">
            <a:spLocks noGrp="1"/>
          </p:cNvSpPr>
          <p:nvPr>
            <p:ph type="body" idx="1"/>
          </p:nvPr>
        </p:nvSpPr>
        <p:spPr>
          <a:prstGeom prst="rect">
            <a:avLst/>
          </a:prstGeom>
        </p:spPr>
        <p:txBody>
          <a:bodyPr/>
          <a:lstStyle/>
          <a:p>
            <a:r>
              <a:rPr dirty="0"/>
              <a:t>Segmented least squares.</a:t>
            </a:r>
          </a:p>
          <a:p>
            <a:pPr lvl="1"/>
            <a:r>
              <a:rPr dirty="0"/>
              <a:t>Points lie roughly on a sequence of several line segments.</a:t>
            </a:r>
          </a:p>
          <a:p>
            <a:pPr lvl="1"/>
            <a:r>
              <a:rPr dirty="0"/>
              <a:t>Given </a:t>
            </a:r>
            <a:r>
              <a:rPr i="1" dirty="0">
                <a:latin typeface="Times"/>
                <a:ea typeface="Times"/>
                <a:cs typeface="Times"/>
                <a:sym typeface="Times"/>
              </a:rPr>
              <a:t>n</a:t>
            </a:r>
            <a:r>
              <a:rPr dirty="0"/>
              <a:t> points in the plane:  </a:t>
            </a:r>
            <a:r>
              <a:rPr dirty="0">
                <a:latin typeface="Times"/>
                <a:ea typeface="Times"/>
                <a:cs typeface="Times"/>
                <a:sym typeface="Times"/>
              </a:rPr>
              <a:t>(</a:t>
            </a: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2</a:t>
            </a:r>
            <a:r>
              <a:rPr dirty="0">
                <a:latin typeface="Times"/>
                <a:ea typeface="Times"/>
                <a:cs typeface="Times"/>
                <a:sym typeface="Times"/>
              </a:rPr>
              <a:t>) , …, (</a:t>
            </a:r>
            <a:r>
              <a:rPr i="1" dirty="0" err="1">
                <a:latin typeface="Times"/>
                <a:ea typeface="Times"/>
                <a:cs typeface="Times"/>
                <a:sym typeface="Times"/>
              </a:rPr>
              <a:t>x</a:t>
            </a:r>
            <a:r>
              <a:rPr i="1" baseline="-5999" dirty="0" err="1">
                <a:latin typeface="Times"/>
                <a:ea typeface="Times"/>
                <a:cs typeface="Times"/>
                <a:sym typeface="Times"/>
              </a:rPr>
              <a:t>n</a:t>
            </a:r>
            <a:r>
              <a:rPr dirty="0">
                <a:latin typeface="Times"/>
                <a:ea typeface="Times"/>
                <a:cs typeface="Times"/>
                <a:sym typeface="Times"/>
              </a:rPr>
              <a:t>, </a:t>
            </a:r>
            <a:r>
              <a:rPr i="1" dirty="0" err="1">
                <a:latin typeface="Times"/>
                <a:ea typeface="Times"/>
                <a:cs typeface="Times"/>
                <a:sym typeface="Times"/>
              </a:rPr>
              <a:t>y</a:t>
            </a:r>
            <a:r>
              <a:rPr i="1" baseline="-5999" dirty="0" err="1">
                <a:latin typeface="Times"/>
                <a:ea typeface="Times"/>
                <a:cs typeface="Times"/>
                <a:sym typeface="Times"/>
              </a:rPr>
              <a:t>n</a:t>
            </a:r>
            <a:r>
              <a:rPr dirty="0">
                <a:latin typeface="Times"/>
                <a:ea typeface="Times"/>
                <a:cs typeface="Times"/>
                <a:sym typeface="Times"/>
              </a:rPr>
              <a:t>)</a:t>
            </a:r>
            <a:r>
              <a:rPr dirty="0"/>
              <a:t> with</a:t>
            </a:r>
            <a:br>
              <a:rPr dirty="0"/>
            </a:b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&lt;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&lt; ... &lt; </a:t>
            </a:r>
            <a:r>
              <a:rPr i="1" dirty="0" err="1">
                <a:latin typeface="Times"/>
                <a:ea typeface="Times"/>
                <a:cs typeface="Times"/>
                <a:sym typeface="Times"/>
              </a:rPr>
              <a:t>x</a:t>
            </a:r>
            <a:r>
              <a:rPr i="1" baseline="-5999" dirty="0" err="1">
                <a:latin typeface="Times"/>
                <a:ea typeface="Times"/>
                <a:cs typeface="Times"/>
                <a:sym typeface="Times"/>
              </a:rPr>
              <a:t>n</a:t>
            </a:r>
            <a:r>
              <a:rPr dirty="0"/>
              <a:t>, find a sequence of lines that minimizes </a:t>
            </a:r>
            <a:r>
              <a:rPr i="1" dirty="0">
                <a:latin typeface="Times"/>
                <a:ea typeface="Times"/>
                <a:cs typeface="Times"/>
                <a:sym typeface="Times"/>
              </a:rPr>
              <a:t>f</a:t>
            </a:r>
            <a:r>
              <a:rPr i="1" baseline="-5999"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x</a:t>
            </a:r>
            <a:r>
              <a:rPr dirty="0">
                <a:latin typeface="Times"/>
                <a:ea typeface="Times"/>
                <a:cs typeface="Times"/>
                <a:sym typeface="Times"/>
              </a:rPr>
              <a:t>)</a:t>
            </a:r>
            <a:r>
              <a:rPr dirty="0"/>
              <a:t>.</a:t>
            </a:r>
          </a:p>
          <a:p>
            <a:br>
              <a:rPr dirty="0"/>
            </a:br>
            <a:r>
              <a:rPr dirty="0"/>
              <a:t>Goal.  </a:t>
            </a:r>
            <a:r>
              <a:rPr dirty="0">
                <a:solidFill>
                  <a:srgbClr val="000000"/>
                </a:solidFill>
              </a:rPr>
              <a:t>Minimize </a:t>
            </a:r>
            <a:r>
              <a:rPr i="1" dirty="0">
                <a:solidFill>
                  <a:srgbClr val="000000"/>
                </a:solidFill>
                <a:latin typeface="Times"/>
                <a:ea typeface="Times"/>
                <a:cs typeface="Times"/>
                <a:sym typeface="Times"/>
              </a:rPr>
              <a:t>f</a:t>
            </a:r>
            <a:r>
              <a:rPr i="1" baseline="-5999" dirty="0">
                <a:solidFill>
                  <a:srgbClr val="000000"/>
                </a:solidFill>
                <a:latin typeface="Times"/>
                <a:ea typeface="Times"/>
                <a:cs typeface="Times"/>
                <a:sym typeface="Times"/>
              </a:rPr>
              <a:t> </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x</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E</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c L</a:t>
            </a:r>
            <a:r>
              <a:rPr dirty="0">
                <a:solidFill>
                  <a:srgbClr val="000000"/>
                </a:solidFill>
              </a:rPr>
              <a:t> for some constant </a:t>
            </a:r>
            <a:r>
              <a:rPr i="1" dirty="0">
                <a:solidFill>
                  <a:srgbClr val="000000"/>
                </a:solidFill>
                <a:latin typeface="Times"/>
                <a:ea typeface="Times"/>
                <a:cs typeface="Times"/>
                <a:sym typeface="Times"/>
              </a:rPr>
              <a:t>c </a:t>
            </a:r>
            <a:r>
              <a:rPr dirty="0">
                <a:solidFill>
                  <a:srgbClr val="000000"/>
                </a:solidFill>
                <a:latin typeface="Times"/>
                <a:ea typeface="Times"/>
                <a:cs typeface="Times"/>
                <a:sym typeface="Times"/>
              </a:rPr>
              <a:t>&gt; 0</a:t>
            </a:r>
            <a:r>
              <a:rPr dirty="0">
                <a:solidFill>
                  <a:srgbClr val="000000"/>
                </a:solidFill>
              </a:rPr>
              <a:t>, where</a:t>
            </a:r>
          </a:p>
          <a:p>
            <a:pPr lvl="1"/>
            <a:r>
              <a:rPr i="1" dirty="0">
                <a:latin typeface="Times"/>
                <a:ea typeface="Times"/>
                <a:cs typeface="Times"/>
                <a:sym typeface="Times"/>
              </a:rPr>
              <a:t>E  = </a:t>
            </a:r>
            <a:r>
              <a:rPr dirty="0"/>
              <a:t>sum of the sums of the squared errors in each segment.</a:t>
            </a:r>
          </a:p>
          <a:p>
            <a:pPr lvl="1"/>
            <a:r>
              <a:rPr i="1" dirty="0">
                <a:latin typeface="Times"/>
                <a:ea typeface="Times"/>
                <a:cs typeface="Times"/>
                <a:sym typeface="Times"/>
              </a:rPr>
              <a:t>L  = </a:t>
            </a:r>
            <a:r>
              <a:rPr dirty="0"/>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622" name="Picture 621"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rPr dirty="0"/>
              <a:t>Notation.</a:t>
            </a:r>
          </a:p>
          <a:p>
            <a:pPr lvl="1"/>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 minimum cost for points </a:t>
            </a:r>
            <a:r>
              <a:rPr i="1" dirty="0">
                <a:latin typeface="Times"/>
                <a:ea typeface="Times"/>
                <a:cs typeface="Times"/>
                <a:sym typeface="Times"/>
              </a:rPr>
              <a:t>p</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p</a:t>
            </a:r>
            <a:r>
              <a:rPr baseline="-5999" dirty="0">
                <a:latin typeface="Times"/>
                <a:ea typeface="Times"/>
                <a:cs typeface="Times"/>
                <a:sym typeface="Times"/>
              </a:rPr>
              <a:t>2</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a:t>
            </a:r>
          </a:p>
          <a:p>
            <a:pPr lvl="1"/>
            <a:r>
              <a:rPr i="1" dirty="0" err="1">
                <a:latin typeface="Times"/>
                <a:ea typeface="Times"/>
                <a:cs typeface="Times"/>
                <a:sym typeface="Times"/>
              </a:rPr>
              <a:t>e</a:t>
            </a:r>
            <a:r>
              <a:rPr i="1" baseline="-5999" dirty="0" err="1">
                <a:latin typeface="Times"/>
                <a:ea typeface="Times"/>
                <a:cs typeface="Times"/>
                <a:sym typeface="Times"/>
              </a:rPr>
              <a:t>ij</a:t>
            </a:r>
            <a:r>
              <a:rPr i="1" baseline="-5999" dirty="0">
                <a:latin typeface="Times"/>
                <a:ea typeface="Times"/>
                <a:cs typeface="Times"/>
                <a:sym typeface="Times"/>
              </a:rPr>
              <a:t>			</a:t>
            </a:r>
            <a:r>
              <a:rPr dirty="0"/>
              <a:t>= SSE for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lang="zh-CN" altLang="en-US" i="1" baseline="-5999" dirty="0">
                <a:latin typeface="Times"/>
                <a:ea typeface="Times"/>
                <a:cs typeface="Times"/>
                <a:sym typeface="Times"/>
              </a:rPr>
              <a:t>  </a:t>
            </a:r>
            <a:r>
              <a:rPr lang="en-US" altLang="zh-CN" dirty="0"/>
              <a:t>by</a:t>
            </a:r>
            <a:r>
              <a:rPr lang="zh-CN" altLang="en-US" dirty="0"/>
              <a:t> </a:t>
            </a:r>
            <a:r>
              <a:rPr lang="en-US" altLang="zh-CN" dirty="0"/>
              <a:t>a</a:t>
            </a:r>
            <a:r>
              <a:rPr lang="zh-CN" altLang="en-US" dirty="0"/>
              <a:t> </a:t>
            </a:r>
            <a:r>
              <a:rPr lang="en-US" altLang="zh-CN" dirty="0"/>
              <a:t>single</a:t>
            </a:r>
            <a:r>
              <a:rPr lang="zh-CN" altLang="en-US" dirty="0"/>
              <a:t> </a:t>
            </a:r>
            <a:r>
              <a:rPr lang="en-US" altLang="zh-CN" dirty="0"/>
              <a:t>segment</a:t>
            </a:r>
            <a:r>
              <a:rPr lang="en-US" dirty="0"/>
              <a:t> </a:t>
            </a:r>
            <a:r>
              <a:rPr dirty="0"/>
              <a:t>.</a:t>
            </a:r>
          </a:p>
          <a:p>
            <a:br>
              <a:rPr dirty="0"/>
            </a:br>
            <a:r>
              <a:rPr dirty="0"/>
              <a:t>To compute </a:t>
            </a:r>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a:t>
            </a:r>
          </a:p>
          <a:p>
            <a:pPr lvl="1"/>
            <a:r>
              <a:rPr dirty="0"/>
              <a:t>Last segment uses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 for some </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 j</a:t>
            </a:r>
            <a:r>
              <a:rPr dirty="0"/>
              <a:t>.</a:t>
            </a:r>
          </a:p>
          <a:p>
            <a:pPr lvl="1"/>
            <a:r>
              <a:rPr dirty="0"/>
              <a:t>Cost = </a:t>
            </a:r>
            <a:r>
              <a:rPr i="1" dirty="0" err="1">
                <a:latin typeface="Times"/>
                <a:ea typeface="Times"/>
                <a:cs typeface="Times"/>
                <a:sym typeface="Times"/>
              </a:rPr>
              <a:t>e</a:t>
            </a:r>
            <a:r>
              <a:rPr i="1" baseline="-5999" dirty="0" err="1">
                <a:latin typeface="Times"/>
                <a:ea typeface="Times"/>
                <a:cs typeface="Times"/>
                <a:sym typeface="Times"/>
              </a:rPr>
              <a:t>ij</a:t>
            </a:r>
            <a:r>
              <a:rPr dirty="0">
                <a:latin typeface="Times"/>
                <a:ea typeface="Times"/>
                <a:cs typeface="Times"/>
                <a:sym typeface="Times"/>
              </a:rPr>
              <a:t>  +  </a:t>
            </a:r>
            <a:r>
              <a:rPr i="1" dirty="0">
                <a:latin typeface="Times"/>
                <a:ea typeface="Times"/>
                <a:cs typeface="Times"/>
                <a:sym typeface="Times"/>
              </a:rPr>
              <a:t>c</a:t>
            </a:r>
            <a:r>
              <a:rPr dirty="0">
                <a:latin typeface="Times"/>
                <a:ea typeface="Times"/>
                <a:cs typeface="Times"/>
                <a:sym typeface="Times"/>
              </a:rPr>
              <a:t>  +  </a:t>
            </a:r>
            <a:r>
              <a:rPr i="1" dirty="0">
                <a:latin typeface="Times"/>
                <a:ea typeface="Times"/>
                <a:cs typeface="Times"/>
                <a:sym typeface="Times"/>
              </a:rPr>
              <a:t>OPT</a:t>
            </a:r>
            <a:r>
              <a:rPr dirty="0">
                <a:latin typeface="Times"/>
                <a:ea typeface="Times"/>
                <a:cs typeface="Times"/>
                <a:sym typeface="Times"/>
              </a:rPr>
              <a:t>(</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 1)</a:t>
            </a:r>
            <a:r>
              <a:rPr dirty="0"/>
              <a:t>.</a:t>
            </a:r>
          </a:p>
          <a:p>
            <a:br>
              <a:rPr dirty="0"/>
            </a:br>
            <a:br>
              <a:rPr dirty="0"/>
            </a:br>
            <a:r>
              <a:rPr dirty="0"/>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pic>
        <p:nvPicPr>
          <p:cNvPr id="631" name="Picture 630"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42" name="Picture 641"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pic>
        <p:nvPicPr>
          <p:cNvPr id="649" name="Picture 648"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pic>
        <p:nvPicPr>
          <p:cNvPr id="658" name="Picture 657"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pic>
        <p:nvPicPr>
          <p:cNvPr id="16388" name="Picture 1638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pic>
        <p:nvPicPr>
          <p:cNvPr id="668" name="Picture 667"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81" name="Picture 680"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89" name="Picture 688"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99" name="Picture 698"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pic>
        <p:nvPicPr>
          <p:cNvPr id="712" name="Picture 711"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pic>
        <p:nvPicPr>
          <p:cNvPr id="725" name="Picture 724"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3073908"/>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pic>
        <p:nvPicPr>
          <p:cNvPr id="742" name="Picture 741"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52" name="Picture 751" descr="temp.png"/>
          <p:cNvPicPr>
            <a:picLocks noChangeAspect="1"/>
          </p:cNvPicPr>
          <p:nvPr/>
        </p:nvPicPr>
        <p:blipFill>
          <a:blip r:embed="rId2"/>
          <a:stretch>
            <a:fillRect/>
          </a:stretch>
        </p:blipFill>
        <p:spPr>
          <a:xfrm>
            <a:off x="8092440" y="-256032"/>
            <a:ext cx="914400" cy="91440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766" name="Picture 765"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pic>
        <p:nvPicPr>
          <p:cNvPr id="784" name="Picture 783" descr="temp.png"/>
          <p:cNvPicPr>
            <a:picLocks noChangeAspect="1"/>
          </p:cNvPicPr>
          <p:nvPr/>
        </p:nvPicPr>
        <p:blipFill>
          <a:blip r:embed="rId11"/>
          <a:stretch>
            <a:fillRect/>
          </a:stretch>
        </p:blipFill>
        <p:spPr>
          <a:xfrm>
            <a:off x="8092440" y="-256032"/>
            <a:ext cx="914400" cy="9144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pic>
        <p:nvPicPr>
          <p:cNvPr id="18436" name="Picture 1843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94" name="Picture 793" descr="temp.png"/>
          <p:cNvPicPr>
            <a:picLocks noChangeAspect="1"/>
          </p:cNvPicPr>
          <p:nvPr/>
        </p:nvPicPr>
        <p:blipFill>
          <a:blip r:embed="rId5"/>
          <a:stretch>
            <a:fillRect/>
          </a:stretch>
        </p:blipFill>
        <p:spPr>
          <a:xfrm>
            <a:off x="8092440" y="-256032"/>
            <a:ext cx="914400" cy="91440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804" name="Picture 80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35843"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pic>
        <p:nvPicPr>
          <p:cNvPr id="18436" name="Picture 1843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27652" name="Picture 2765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a:t>
            </a:r>
            <a:r>
              <a:rPr lang="en-US" dirty="0"/>
              <a:t>y</a:t>
            </a:r>
            <a:r>
              <a:rPr dirty="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98" name="Picture 97"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10702</TotalTime>
  <Words>6399</Words>
  <Application>Microsoft Macintosh PowerPoint</Application>
  <PresentationFormat>Custom</PresentationFormat>
  <Paragraphs>930</Paragraphs>
  <Slides>51</Slides>
  <Notes>34</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Consolas</vt:lpstr>
      <vt:lpstr>Futura</vt:lpstr>
      <vt:lpstr>Helvetica</vt:lpstr>
      <vt:lpstr>Lucida Grande</vt:lpstr>
      <vt:lpstr>Lucida Sans</vt:lpstr>
      <vt:lpstr>Symbol</vt:lpstr>
      <vt:lpstr>Times</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hongjiang wei</cp:lastModifiedBy>
  <cp:revision>22</cp:revision>
  <dcterms:modified xsi:type="dcterms:W3CDTF">2023-12-26T07:10:14Z</dcterms:modified>
</cp:coreProperties>
</file>